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Helvetica Neue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HelveticaNeue-bold.fntdata"/><Relationship Id="rId23" Type="http://schemas.openxmlformats.org/officeDocument/2006/relationships/font" Target="fonts/HelveticaNeu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HelveticaNeue-boldItalic.fntdata"/><Relationship Id="rId25" Type="http://schemas.openxmlformats.org/officeDocument/2006/relationships/font" Target="fonts/HelveticaNeue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91f99b8825_3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91f99b8825_3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91f99b8825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91f99b8825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91f99b8825_3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91f99b8825_3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91f99b8825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91f99b8825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91f99b882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91f99b882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91f99b882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91f99b882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91f99b882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91f99b882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1f99b882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1f99b882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91f99b882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91f99b882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91f99b8825_3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91f99b8825_3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91f99b8825_3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91f99b8825_3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91f99b8825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91f99b8825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4.png"/><Relationship Id="rId6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11.png"/><Relationship Id="rId5" Type="http://schemas.openxmlformats.org/officeDocument/2006/relationships/image" Target="../media/image16.png"/><Relationship Id="rId6" Type="http://schemas.openxmlformats.org/officeDocument/2006/relationships/image" Target="../media/image6.png"/><Relationship Id="rId7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17800" y="118950"/>
            <a:ext cx="8520600" cy="101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Harnessing Simulation Data for a Prediction Model through Machine Learning</a:t>
            </a:r>
            <a:endParaRPr sz="30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17800" y="13098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Helvetica Neue"/>
                <a:ea typeface="Helvetica Neue"/>
                <a:cs typeface="Helvetica Neue"/>
                <a:sym typeface="Helvetica Neue"/>
              </a:rPr>
              <a:t>By Michael Schoemaker, Teodor Duhnev, Tobi Fagbule, Tian Tian, Kerim Ragimov, Karla Yepez</a:t>
            </a:r>
            <a:endParaRPr sz="14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2"/>
          <p:cNvPicPr preferRelativeResize="0"/>
          <p:nvPr/>
        </p:nvPicPr>
        <p:blipFill rotWithShape="1">
          <a:blip r:embed="rId3">
            <a:alphaModFix/>
          </a:blip>
          <a:srcRect b="1251" l="18586" r="53634" t="15282"/>
          <a:stretch/>
        </p:blipFill>
        <p:spPr>
          <a:xfrm>
            <a:off x="2338800" y="266925"/>
            <a:ext cx="836375" cy="440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0800" y="304250"/>
            <a:ext cx="5572976" cy="3758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7525" y="229575"/>
            <a:ext cx="2151275" cy="478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82050" y="4159750"/>
            <a:ext cx="1460800" cy="828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2"/>
          <p:cNvSpPr txBox="1"/>
          <p:nvPr/>
        </p:nvSpPr>
        <p:spPr>
          <a:xfrm>
            <a:off x="7198925" y="229575"/>
            <a:ext cx="1194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Option A</a:t>
            </a:r>
            <a:endParaRPr b="1" sz="1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938" y="0"/>
            <a:ext cx="8290116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" name="Google Shape;154;p23"/>
          <p:cNvCxnSpPr/>
          <p:nvPr/>
        </p:nvCxnSpPr>
        <p:spPr>
          <a:xfrm>
            <a:off x="4399475" y="4080950"/>
            <a:ext cx="1164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5" name="Google Shape;155;p23"/>
          <p:cNvSpPr txBox="1"/>
          <p:nvPr/>
        </p:nvSpPr>
        <p:spPr>
          <a:xfrm>
            <a:off x="5504700" y="3939100"/>
            <a:ext cx="1567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# Floors: 6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Height floor:3.6m</a:t>
            </a:r>
            <a:endParaRPr sz="1000"/>
          </a:p>
        </p:txBody>
      </p:sp>
      <p:cxnSp>
        <p:nvCxnSpPr>
          <p:cNvPr id="156" name="Google Shape;156;p23"/>
          <p:cNvCxnSpPr/>
          <p:nvPr/>
        </p:nvCxnSpPr>
        <p:spPr>
          <a:xfrm>
            <a:off x="5609229" y="3479375"/>
            <a:ext cx="1164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7" name="Google Shape;157;p23"/>
          <p:cNvSpPr txBox="1"/>
          <p:nvPr/>
        </p:nvSpPr>
        <p:spPr>
          <a:xfrm>
            <a:off x="6813725" y="3348775"/>
            <a:ext cx="1567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# Floors: 7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Height floor:3m</a:t>
            </a:r>
            <a:endParaRPr sz="1000"/>
          </a:p>
        </p:txBody>
      </p:sp>
      <p:cxnSp>
        <p:nvCxnSpPr>
          <p:cNvPr id="158" name="Google Shape;158;p23"/>
          <p:cNvCxnSpPr/>
          <p:nvPr/>
        </p:nvCxnSpPr>
        <p:spPr>
          <a:xfrm>
            <a:off x="6948604" y="2926375"/>
            <a:ext cx="1164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9" name="Google Shape;159;p23"/>
          <p:cNvSpPr txBox="1"/>
          <p:nvPr/>
        </p:nvSpPr>
        <p:spPr>
          <a:xfrm>
            <a:off x="8026200" y="2743525"/>
            <a:ext cx="1567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# Floors: 5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Height floor:4.2m</a:t>
            </a:r>
            <a:endParaRPr sz="1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585" y="855287"/>
            <a:ext cx="2256798" cy="16352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73675" y="1778575"/>
            <a:ext cx="2861725" cy="192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2372" y="2679671"/>
            <a:ext cx="2435224" cy="1608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24300" y="2641612"/>
            <a:ext cx="2435226" cy="1815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67600" y="795550"/>
            <a:ext cx="2256801" cy="1686839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4"/>
          <p:cNvSpPr txBox="1"/>
          <p:nvPr/>
        </p:nvSpPr>
        <p:spPr>
          <a:xfrm>
            <a:off x="502650" y="184150"/>
            <a:ext cx="1993200" cy="3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Other options</a:t>
            </a:r>
            <a:endParaRPr b="1" sz="13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00" y="457200"/>
            <a:ext cx="4229100" cy="422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8200" y="457200"/>
            <a:ext cx="4229100" cy="422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78925"/>
            <a:ext cx="8839204" cy="3737669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2559600" y="4321775"/>
            <a:ext cx="40248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Data derived from Design explorer from TT Core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 b="0" l="220" r="-220" t="388"/>
          <a:stretch/>
        </p:blipFill>
        <p:spPr>
          <a:xfrm>
            <a:off x="379500" y="78200"/>
            <a:ext cx="8422001" cy="47147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 txBox="1"/>
          <p:nvPr/>
        </p:nvSpPr>
        <p:spPr>
          <a:xfrm>
            <a:off x="2493450" y="4792900"/>
            <a:ext cx="40248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Red: Input , </a:t>
            </a: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Blue: Output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/>
        </p:nvSpPr>
        <p:spPr>
          <a:xfrm>
            <a:off x="2559600" y="2396400"/>
            <a:ext cx="40248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Helvetica Neue"/>
                <a:ea typeface="Helvetica Neue"/>
                <a:cs typeface="Helvetica Neue"/>
                <a:sym typeface="Helvetica Neue"/>
              </a:rPr>
              <a:t>Prediction Model</a:t>
            </a:r>
            <a:endParaRPr sz="23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730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7"/>
          <p:cNvSpPr txBox="1"/>
          <p:nvPr/>
        </p:nvSpPr>
        <p:spPr>
          <a:xfrm>
            <a:off x="427050" y="432375"/>
            <a:ext cx="12027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SDA Test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9" name="Google Shape;79;p17"/>
          <p:cNvSpPr txBox="1"/>
          <p:nvPr/>
        </p:nvSpPr>
        <p:spPr>
          <a:xfrm>
            <a:off x="360925" y="1080625"/>
            <a:ext cx="1202700" cy="10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Width- 4.5m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Depth- 8m 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Height- 4m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WWR- 0.8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0" name="Google Shape;80;p17"/>
          <p:cNvSpPr txBox="1"/>
          <p:nvPr/>
        </p:nvSpPr>
        <p:spPr>
          <a:xfrm>
            <a:off x="360925" y="2668125"/>
            <a:ext cx="1202700" cy="10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89% Average 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91.2% VS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 Predicted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4275" y="800625"/>
            <a:ext cx="6139850" cy="333215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8"/>
          <p:cNvSpPr txBox="1"/>
          <p:nvPr/>
        </p:nvSpPr>
        <p:spPr>
          <a:xfrm>
            <a:off x="360925" y="432400"/>
            <a:ext cx="12027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EUI </a:t>
            </a: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Test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7" name="Google Shape;87;p18"/>
          <p:cNvSpPr txBox="1"/>
          <p:nvPr/>
        </p:nvSpPr>
        <p:spPr>
          <a:xfrm>
            <a:off x="360925" y="1080625"/>
            <a:ext cx="1202700" cy="10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Width- 4.5m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Depth- 8m 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Height- 4m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WWR- 0.8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8" name="Google Shape;88;p18"/>
          <p:cNvSpPr txBox="1"/>
          <p:nvPr/>
        </p:nvSpPr>
        <p:spPr>
          <a:xfrm>
            <a:off x="360925" y="257175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185.3</a:t>
            </a: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Average 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VS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187 Predicted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Community Scale Application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/>
        </p:nvSpPr>
        <p:spPr>
          <a:xfrm>
            <a:off x="3235300" y="2416250"/>
            <a:ext cx="3433200" cy="1089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20"/>
          <p:cNvPicPr preferRelativeResize="0"/>
          <p:nvPr/>
        </p:nvPicPr>
        <p:blipFill rotWithShape="1">
          <a:blip r:embed="rId3">
            <a:alphaModFix/>
          </a:blip>
          <a:srcRect b="62592" l="47735" r="22472" t="24509"/>
          <a:stretch/>
        </p:blipFill>
        <p:spPr>
          <a:xfrm>
            <a:off x="3608175" y="2587925"/>
            <a:ext cx="2635200" cy="95555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100" name="Google Shape;100;p20"/>
          <p:cNvCxnSpPr/>
          <p:nvPr/>
        </p:nvCxnSpPr>
        <p:spPr>
          <a:xfrm>
            <a:off x="3040825" y="2378900"/>
            <a:ext cx="0" cy="113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Google Shape;101;p20"/>
          <p:cNvCxnSpPr/>
          <p:nvPr/>
        </p:nvCxnSpPr>
        <p:spPr>
          <a:xfrm>
            <a:off x="3234925" y="2222150"/>
            <a:ext cx="3463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" name="Google Shape;102;p20"/>
          <p:cNvSpPr txBox="1"/>
          <p:nvPr/>
        </p:nvSpPr>
        <p:spPr>
          <a:xfrm>
            <a:off x="4791475" y="1517675"/>
            <a:ext cx="552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50m</a:t>
            </a:r>
            <a:endParaRPr sz="1000"/>
          </a:p>
        </p:txBody>
      </p:sp>
      <p:cxnSp>
        <p:nvCxnSpPr>
          <p:cNvPr id="103" name="Google Shape;103;p20"/>
          <p:cNvCxnSpPr/>
          <p:nvPr/>
        </p:nvCxnSpPr>
        <p:spPr>
          <a:xfrm>
            <a:off x="3220000" y="2095225"/>
            <a:ext cx="0" cy="16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20"/>
          <p:cNvCxnSpPr/>
          <p:nvPr/>
        </p:nvCxnSpPr>
        <p:spPr>
          <a:xfrm>
            <a:off x="3693400" y="2057750"/>
            <a:ext cx="0" cy="16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20"/>
          <p:cNvCxnSpPr/>
          <p:nvPr/>
        </p:nvCxnSpPr>
        <p:spPr>
          <a:xfrm>
            <a:off x="6243375" y="2057750"/>
            <a:ext cx="0" cy="16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" name="Google Shape;106;p20"/>
          <p:cNvCxnSpPr/>
          <p:nvPr/>
        </p:nvCxnSpPr>
        <p:spPr>
          <a:xfrm>
            <a:off x="6698725" y="2057750"/>
            <a:ext cx="0" cy="16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20"/>
          <p:cNvCxnSpPr/>
          <p:nvPr/>
        </p:nvCxnSpPr>
        <p:spPr>
          <a:xfrm>
            <a:off x="3227463" y="1820575"/>
            <a:ext cx="3463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20"/>
          <p:cNvCxnSpPr/>
          <p:nvPr/>
        </p:nvCxnSpPr>
        <p:spPr>
          <a:xfrm>
            <a:off x="3212538" y="1769850"/>
            <a:ext cx="0" cy="16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20"/>
          <p:cNvCxnSpPr/>
          <p:nvPr/>
        </p:nvCxnSpPr>
        <p:spPr>
          <a:xfrm>
            <a:off x="6691263" y="1732375"/>
            <a:ext cx="0" cy="16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20"/>
          <p:cNvSpPr txBox="1"/>
          <p:nvPr/>
        </p:nvSpPr>
        <p:spPr>
          <a:xfrm>
            <a:off x="3212550" y="1934250"/>
            <a:ext cx="395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7</a:t>
            </a:r>
            <a:r>
              <a:rPr lang="en" sz="1000"/>
              <a:t>m</a:t>
            </a:r>
            <a:endParaRPr sz="1000"/>
          </a:p>
        </p:txBody>
      </p:sp>
      <p:sp>
        <p:nvSpPr>
          <p:cNvPr id="111" name="Google Shape;111;p20"/>
          <p:cNvSpPr txBox="1"/>
          <p:nvPr/>
        </p:nvSpPr>
        <p:spPr>
          <a:xfrm>
            <a:off x="6273200" y="1852013"/>
            <a:ext cx="395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7m</a:t>
            </a:r>
            <a:endParaRPr sz="1000"/>
          </a:p>
        </p:txBody>
      </p:sp>
      <p:sp>
        <p:nvSpPr>
          <p:cNvPr id="112" name="Google Shape;112;p20"/>
          <p:cNvSpPr txBox="1"/>
          <p:nvPr/>
        </p:nvSpPr>
        <p:spPr>
          <a:xfrm>
            <a:off x="4791475" y="1896775"/>
            <a:ext cx="474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36</a:t>
            </a:r>
            <a:r>
              <a:rPr lang="en" sz="1000"/>
              <a:t>m</a:t>
            </a:r>
            <a:endParaRPr sz="1000"/>
          </a:p>
        </p:txBody>
      </p:sp>
      <p:cxnSp>
        <p:nvCxnSpPr>
          <p:cNvPr id="113" name="Google Shape;113;p20"/>
          <p:cNvCxnSpPr/>
          <p:nvPr/>
        </p:nvCxnSpPr>
        <p:spPr>
          <a:xfrm rot="10800000">
            <a:off x="2981150" y="2386375"/>
            <a:ext cx="11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20"/>
          <p:cNvCxnSpPr/>
          <p:nvPr/>
        </p:nvCxnSpPr>
        <p:spPr>
          <a:xfrm rot="10800000">
            <a:off x="2981125" y="2664125"/>
            <a:ext cx="11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20"/>
          <p:cNvCxnSpPr/>
          <p:nvPr/>
        </p:nvCxnSpPr>
        <p:spPr>
          <a:xfrm rot="10800000">
            <a:off x="2981150" y="3506150"/>
            <a:ext cx="11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20"/>
          <p:cNvCxnSpPr/>
          <p:nvPr/>
        </p:nvCxnSpPr>
        <p:spPr>
          <a:xfrm>
            <a:off x="2704500" y="2378900"/>
            <a:ext cx="0" cy="113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20"/>
          <p:cNvCxnSpPr/>
          <p:nvPr/>
        </p:nvCxnSpPr>
        <p:spPr>
          <a:xfrm rot="10800000">
            <a:off x="2644825" y="2386375"/>
            <a:ext cx="11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20"/>
          <p:cNvCxnSpPr/>
          <p:nvPr/>
        </p:nvCxnSpPr>
        <p:spPr>
          <a:xfrm rot="10800000">
            <a:off x="2644825" y="3506150"/>
            <a:ext cx="11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" name="Google Shape;119;p20"/>
          <p:cNvSpPr txBox="1"/>
          <p:nvPr/>
        </p:nvSpPr>
        <p:spPr>
          <a:xfrm>
            <a:off x="2234325" y="2776913"/>
            <a:ext cx="552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15</a:t>
            </a:r>
            <a:r>
              <a:rPr lang="en" sz="1000"/>
              <a:t>m</a:t>
            </a:r>
            <a:endParaRPr sz="1000"/>
          </a:p>
        </p:txBody>
      </p:sp>
      <p:sp>
        <p:nvSpPr>
          <p:cNvPr id="120" name="Google Shape;120;p20"/>
          <p:cNvSpPr txBox="1"/>
          <p:nvPr/>
        </p:nvSpPr>
        <p:spPr>
          <a:xfrm>
            <a:off x="2753275" y="2355575"/>
            <a:ext cx="552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</a:t>
            </a:r>
            <a:r>
              <a:rPr lang="en" sz="1000"/>
              <a:t>m</a:t>
            </a:r>
            <a:endParaRPr sz="1000"/>
          </a:p>
        </p:txBody>
      </p:sp>
      <p:sp>
        <p:nvSpPr>
          <p:cNvPr id="121" name="Google Shape;121;p20"/>
          <p:cNvSpPr txBox="1"/>
          <p:nvPr/>
        </p:nvSpPr>
        <p:spPr>
          <a:xfrm>
            <a:off x="2704500" y="2827688"/>
            <a:ext cx="552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12</a:t>
            </a:r>
            <a:r>
              <a:rPr lang="en" sz="1000"/>
              <a:t>m</a:t>
            </a:r>
            <a:endParaRPr sz="1000"/>
          </a:p>
        </p:txBody>
      </p:sp>
      <p:sp>
        <p:nvSpPr>
          <p:cNvPr id="122" name="Google Shape;122;p20"/>
          <p:cNvSpPr txBox="1"/>
          <p:nvPr/>
        </p:nvSpPr>
        <p:spPr>
          <a:xfrm>
            <a:off x="3787325" y="4297450"/>
            <a:ext cx="20829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</a:t>
            </a:r>
            <a:endParaRPr/>
          </a:p>
        </p:txBody>
      </p:sp>
      <p:cxnSp>
        <p:nvCxnSpPr>
          <p:cNvPr id="123" name="Google Shape;123;p20"/>
          <p:cNvCxnSpPr/>
          <p:nvPr/>
        </p:nvCxnSpPr>
        <p:spPr>
          <a:xfrm>
            <a:off x="5952225" y="3132875"/>
            <a:ext cx="1366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4" name="Google Shape;124;p20"/>
          <p:cNvSpPr txBox="1"/>
          <p:nvPr/>
        </p:nvSpPr>
        <p:spPr>
          <a:xfrm>
            <a:off x="7363150" y="2932775"/>
            <a:ext cx="1602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Footprint building</a:t>
            </a:r>
            <a:endParaRPr sz="11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1"/>
          <p:cNvPicPr preferRelativeResize="0"/>
          <p:nvPr/>
        </p:nvPicPr>
        <p:blipFill rotWithShape="1">
          <a:blip r:embed="rId3">
            <a:alphaModFix/>
          </a:blip>
          <a:srcRect b="0" l="44149" r="17038" t="19048"/>
          <a:stretch/>
        </p:blipFill>
        <p:spPr>
          <a:xfrm>
            <a:off x="2525700" y="1288975"/>
            <a:ext cx="1769250" cy="3090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1"/>
          <p:cNvPicPr preferRelativeResize="0"/>
          <p:nvPr/>
        </p:nvPicPr>
        <p:blipFill rotWithShape="1">
          <a:blip r:embed="rId3">
            <a:alphaModFix/>
          </a:blip>
          <a:srcRect b="61282" l="41692" r="19495" t="22293"/>
          <a:stretch/>
        </p:blipFill>
        <p:spPr>
          <a:xfrm>
            <a:off x="326550" y="2565513"/>
            <a:ext cx="1769250" cy="627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2825" y="280724"/>
            <a:ext cx="2646800" cy="4501476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1"/>
          <p:cNvSpPr/>
          <p:nvPr/>
        </p:nvSpPr>
        <p:spPr>
          <a:xfrm>
            <a:off x="2615250" y="3692800"/>
            <a:ext cx="1515600" cy="530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1"/>
          <p:cNvSpPr/>
          <p:nvPr/>
        </p:nvSpPr>
        <p:spPr>
          <a:xfrm>
            <a:off x="5011625" y="3692800"/>
            <a:ext cx="634800" cy="1022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1"/>
          <p:cNvSpPr txBox="1"/>
          <p:nvPr/>
        </p:nvSpPr>
        <p:spPr>
          <a:xfrm>
            <a:off x="644500" y="4715500"/>
            <a:ext cx="1194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Unit</a:t>
            </a:r>
            <a:endParaRPr b="1" sz="1000"/>
          </a:p>
        </p:txBody>
      </p:sp>
      <p:cxnSp>
        <p:nvCxnSpPr>
          <p:cNvPr id="135" name="Google Shape;135;p21"/>
          <p:cNvCxnSpPr/>
          <p:nvPr/>
        </p:nvCxnSpPr>
        <p:spPr>
          <a:xfrm flipH="1" rot="10800000">
            <a:off x="2095800" y="2871550"/>
            <a:ext cx="318000" cy="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6" name="Google Shape;136;p21"/>
          <p:cNvCxnSpPr/>
          <p:nvPr/>
        </p:nvCxnSpPr>
        <p:spPr>
          <a:xfrm flipH="1" rot="10800000">
            <a:off x="4525075" y="2875300"/>
            <a:ext cx="318000" cy="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" name="Google Shape;137;p21"/>
          <p:cNvSpPr txBox="1"/>
          <p:nvPr/>
        </p:nvSpPr>
        <p:spPr>
          <a:xfrm>
            <a:off x="138875" y="156675"/>
            <a:ext cx="4350300" cy="18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Helvetica Neue"/>
                <a:ea typeface="Helvetica Neue"/>
                <a:cs typeface="Helvetica Neue"/>
                <a:sym typeface="Helvetica Neue"/>
              </a:rPr>
              <a:t>Rules:</a:t>
            </a:r>
            <a:endParaRPr b="1" sz="1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Helvetica Neue"/>
                <a:ea typeface="Helvetica Neue"/>
                <a:cs typeface="Helvetica Neue"/>
                <a:sym typeface="Helvetica Neue"/>
              </a:rPr>
              <a:t>Green Space:</a:t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AutoNum type="arabicPeriod"/>
            </a:pPr>
            <a:r>
              <a:rPr lang="en" sz="1200">
                <a:latin typeface="Helvetica Neue"/>
                <a:ea typeface="Helvetica Neue"/>
                <a:cs typeface="Helvetica Neue"/>
                <a:sym typeface="Helvetica Neue"/>
              </a:rPr>
              <a:t>Distance to green space &lt;= 150m</a:t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Helvetica Neue"/>
                <a:ea typeface="Helvetica Neue"/>
                <a:cs typeface="Helvetica Neue"/>
                <a:sym typeface="Helvetica Neue"/>
              </a:rPr>
              <a:t>Community:</a:t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AutoNum type="arabicPeriod"/>
            </a:pPr>
            <a:r>
              <a:rPr lang="en" sz="1200">
                <a:latin typeface="Helvetica Neue"/>
                <a:ea typeface="Helvetica Neue"/>
                <a:cs typeface="Helvetica Neue"/>
                <a:sym typeface="Helvetica Neue"/>
              </a:rPr>
              <a:t>Building height &lt;= 23m</a:t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AutoNum type="arabicPeriod"/>
            </a:pPr>
            <a:r>
              <a:rPr lang="en" sz="1200">
                <a:latin typeface="Helvetica Neue"/>
                <a:ea typeface="Helvetica Neue"/>
                <a:cs typeface="Helvetica Neue"/>
                <a:sym typeface="Helvetica Neue"/>
              </a:rPr>
              <a:t>WWR = 0.5</a:t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AutoNum type="arabicPeriod"/>
            </a:pPr>
            <a:r>
              <a:rPr lang="en" sz="1200">
                <a:latin typeface="Helvetica Neue"/>
                <a:ea typeface="Helvetica Neue"/>
                <a:cs typeface="Helvetica Neue"/>
                <a:sym typeface="Helvetica Neue"/>
              </a:rPr>
              <a:t>Floor height 3m, 3.6m, 4.2m</a:t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8" name="Google Shape;138;p21"/>
          <p:cNvSpPr txBox="1"/>
          <p:nvPr/>
        </p:nvSpPr>
        <p:spPr>
          <a:xfrm>
            <a:off x="2828063" y="4715500"/>
            <a:ext cx="1194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Block</a:t>
            </a:r>
            <a:endParaRPr b="1" sz="1000"/>
          </a:p>
        </p:txBody>
      </p:sp>
      <p:sp>
        <p:nvSpPr>
          <p:cNvPr id="139" name="Google Shape;139;p21"/>
          <p:cNvSpPr txBox="1"/>
          <p:nvPr/>
        </p:nvSpPr>
        <p:spPr>
          <a:xfrm>
            <a:off x="5697788" y="4715500"/>
            <a:ext cx="1194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Community</a:t>
            </a:r>
            <a:endParaRPr b="1" sz="1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